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DM Sans" pitchFamily="2" charset="0"/>
      <p:regular r:id="rId11"/>
      <p:bold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4658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9085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116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3888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13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6511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490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54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380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895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2750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12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01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658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4148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5650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6891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104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6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9538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76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69680" y="1360"/>
            <a:ext cx="5760720" cy="82268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75983" y="18363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 err="1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NeoSpend</a:t>
            </a:r>
            <a:r>
              <a:rPr lang="en-US" sz="445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 </a:t>
            </a:r>
          </a:p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Expense Management </a:t>
            </a:r>
          </a:p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Platform with </a:t>
            </a:r>
          </a:p>
          <a:p>
            <a:pPr>
              <a:lnSpc>
                <a:spcPts val="5550"/>
              </a:lnSpc>
            </a:pPr>
            <a:r>
              <a:rPr lang="en-US" sz="44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Analytics Dashboard </a:t>
            </a:r>
            <a:endParaRPr lang="en-US" sz="4400" dirty="0"/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-241221" y="51246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Secure, Scalable, and Insightful Expense Tracking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331" y="581739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Challenge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40331" y="1797963"/>
            <a:ext cx="3735943" cy="1657112"/>
          </a:xfrm>
          <a:prstGeom prst="roundRect">
            <a:avLst>
              <a:gd name="adj" fmla="val 1914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905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59406" y="2017038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Manual Tracking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59406" y="2559010"/>
            <a:ext cx="329779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Tedious, error-prone processes lacking real-time insights</a:t>
            </a:r>
            <a:endParaRPr lang="en-US" sz="1650" dirty="0"/>
          </a:p>
        </p:txBody>
      </p:sp>
      <p:sp>
        <p:nvSpPr>
          <p:cNvPr id="6" name="Shape 4"/>
          <p:cNvSpPr/>
          <p:nvPr/>
        </p:nvSpPr>
        <p:spPr>
          <a:xfrm>
            <a:off x="4687729" y="1797963"/>
            <a:ext cx="3735943" cy="1657112"/>
          </a:xfrm>
          <a:prstGeom prst="roundRect">
            <a:avLst>
              <a:gd name="adj" fmla="val 19149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905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4906804" y="2017038"/>
            <a:ext cx="2702481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Legacy Solutions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4906804" y="2559010"/>
            <a:ext cx="3297793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Poor user support, weak security, outdated analytics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0331" y="3666530"/>
            <a:ext cx="7683341" cy="1318617"/>
          </a:xfrm>
          <a:prstGeom prst="roundRect">
            <a:avLst>
              <a:gd name="adj" fmla="val 24065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905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 dirty="0"/>
          </a:p>
        </p:txBody>
      </p:sp>
      <p:sp>
        <p:nvSpPr>
          <p:cNvPr id="10" name="Text 8"/>
          <p:cNvSpPr/>
          <p:nvPr/>
        </p:nvSpPr>
        <p:spPr>
          <a:xfrm>
            <a:off x="959406" y="3885605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Needs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59406" y="4427577"/>
            <a:ext cx="7245191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DM Sans" pitchFamily="34" charset="0"/>
                <a:ea typeface="DM Sans" pitchFamily="34" charset="-122"/>
                <a:cs typeface="DM Sans" pitchFamily="34" charset="-120"/>
              </a:rPr>
              <a:t>Privacy-focused expense management with actionable insights</a:t>
            </a:r>
            <a:endParaRPr lang="en-US" sz="16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09" y="1797963"/>
            <a:ext cx="4950262" cy="495026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80492" y="5874067"/>
            <a:ext cx="744474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Users demand secure, scalable financial control with modern analytics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63191" y="5636180"/>
            <a:ext cx="22860" cy="814268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885"/>
            <a:ext cx="5760720" cy="82364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260" y="465058"/>
            <a:ext cx="4228267" cy="528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Meet NeoSpend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078260" y="150066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07070C"/>
          </a:solidFill>
          <a:ln/>
          <a:effectLst>
            <a:outerShdw dist="1524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60" y="1477804"/>
            <a:ext cx="7960281" cy="914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70188" y="1923455"/>
            <a:ext cx="417075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User Authentication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6270188" y="228921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Cognito powers robust user isolation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6078260" y="3174444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07070C"/>
          </a:solidFill>
          <a:ln/>
          <a:effectLst>
            <a:outerShdw dist="1524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60" y="3151584"/>
            <a:ext cx="7960281" cy="9144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6270188" y="3597235"/>
            <a:ext cx="2445187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Analytics</a:t>
            </a:r>
            <a:endParaRPr lang="en-US" sz="1650" dirty="0"/>
          </a:p>
        </p:txBody>
      </p:sp>
      <p:sp>
        <p:nvSpPr>
          <p:cNvPr id="15" name="Text 6"/>
          <p:cNvSpPr/>
          <p:nvPr/>
        </p:nvSpPr>
        <p:spPr>
          <a:xfrm>
            <a:off x="6270188" y="3962995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visualisations with Chart.js</a:t>
            </a:r>
            <a:endParaRPr lang="en-US" sz="1300" dirty="0"/>
          </a:p>
        </p:txBody>
      </p:sp>
      <p:sp>
        <p:nvSpPr>
          <p:cNvPr id="16" name="Shape 7"/>
          <p:cNvSpPr/>
          <p:nvPr/>
        </p:nvSpPr>
        <p:spPr>
          <a:xfrm>
            <a:off x="6078260" y="4848225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07070C"/>
          </a:solidFill>
          <a:ln/>
          <a:effectLst>
            <a:outerShdw dist="1524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60" y="4825365"/>
            <a:ext cx="7960281" cy="91440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70188" y="5271016"/>
            <a:ext cx="2607350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Budget Alerts</a:t>
            </a:r>
            <a:endParaRPr lang="en-US" sz="1650" dirty="0"/>
          </a:p>
        </p:txBody>
      </p:sp>
      <p:sp>
        <p:nvSpPr>
          <p:cNvPr id="21" name="Text 9"/>
          <p:cNvSpPr/>
          <p:nvPr/>
        </p:nvSpPr>
        <p:spPr>
          <a:xfrm>
            <a:off x="6270188" y="5636776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notifications and downloadable expenses and reports</a:t>
            </a:r>
            <a:endParaRPr lang="en-US" sz="1300" dirty="0"/>
          </a:p>
        </p:txBody>
      </p:sp>
      <p:sp>
        <p:nvSpPr>
          <p:cNvPr id="22" name="Shape 10"/>
          <p:cNvSpPr/>
          <p:nvPr/>
        </p:nvSpPr>
        <p:spPr>
          <a:xfrm>
            <a:off x="6078260" y="6522006"/>
            <a:ext cx="7960281" cy="1251109"/>
          </a:xfrm>
          <a:prstGeom prst="roundRect">
            <a:avLst>
              <a:gd name="adj" fmla="val 8770"/>
            </a:avLst>
          </a:prstGeom>
          <a:solidFill>
            <a:srgbClr val="07070C"/>
          </a:solidFill>
          <a:ln/>
          <a:effectLst>
            <a:outerShdw dist="1524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260" y="6499146"/>
            <a:ext cx="7960281" cy="91440"/>
          </a:xfrm>
          <a:prstGeom prst="rect">
            <a:avLst/>
          </a:prstGeom>
        </p:spPr>
      </p:pic>
      <p:sp>
        <p:nvSpPr>
          <p:cNvPr id="26" name="Text 11"/>
          <p:cNvSpPr/>
          <p:nvPr/>
        </p:nvSpPr>
        <p:spPr>
          <a:xfrm>
            <a:off x="6270188" y="6944797"/>
            <a:ext cx="340887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Modern Responsive Design</a:t>
            </a:r>
            <a:endParaRPr lang="en-US" sz="1650" dirty="0"/>
          </a:p>
        </p:txBody>
      </p:sp>
      <p:sp>
        <p:nvSpPr>
          <p:cNvPr id="27" name="Text 12"/>
          <p:cNvSpPr/>
          <p:nvPr/>
        </p:nvSpPr>
        <p:spPr>
          <a:xfrm>
            <a:off x="6270188" y="7310557"/>
            <a:ext cx="7576423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Mobile-friendly interface for anywhere access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867" y="512207"/>
            <a:ext cx="7231618" cy="581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Architecture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7" y="1466731"/>
            <a:ext cx="13326666" cy="55250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844" y="5178769"/>
            <a:ext cx="663244" cy="6632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60293" y="5323854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Cognito Auth</a:t>
            </a:r>
            <a:endParaRPr lang="en-US" sz="2000" dirty="0">
              <a:solidFill>
                <a:srgbClr val="00B0F0"/>
              </a:soli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10173780" y="5137316"/>
            <a:ext cx="3369280" cy="746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Lambda + DynamoDB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474" y="5178769"/>
            <a:ext cx="663245" cy="663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485505" y="2776996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Gateway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3740" y="2618647"/>
            <a:ext cx="663244" cy="6632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160293" y="2790261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2000" dirty="0">
                <a:solidFill>
                  <a:srgbClr val="00B0F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Next.js (Amplify)</a:t>
            </a:r>
            <a:endParaRPr lang="en-US" sz="2000" dirty="0">
              <a:solidFill>
                <a:srgbClr val="00B0F0"/>
              </a:solidFill>
            </a:endParaRPr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088" y="2645176"/>
            <a:ext cx="663244" cy="663244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F65145CF-27F4-9BA7-4551-409C5E3FD15C}"/>
              </a:ext>
            </a:extLst>
          </p:cNvPr>
          <p:cNvSpPr/>
          <p:nvPr/>
        </p:nvSpPr>
        <p:spPr>
          <a:xfrm>
            <a:off x="1283078" y="3308420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Next.js app hosted on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Amplify</a:t>
            </a:r>
            <a:endParaRPr lang="en-US" sz="14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7D0A96F9-C53E-3920-3CBC-F41637CAD287}"/>
              </a:ext>
            </a:extLst>
          </p:cNvPr>
          <p:cNvSpPr/>
          <p:nvPr/>
        </p:nvSpPr>
        <p:spPr>
          <a:xfrm>
            <a:off x="1160293" y="5784765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Cognito User Pool and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Hosted UI for secure OAuth2 login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and JWT token issuance.</a:t>
            </a:r>
            <a:endParaRPr lang="en-US" sz="14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C8BB14FC-A552-B84D-4B21-53E4CD037F3B}"/>
              </a:ext>
            </a:extLst>
          </p:cNvPr>
          <p:cNvSpPr/>
          <p:nvPr/>
        </p:nvSpPr>
        <p:spPr>
          <a:xfrm>
            <a:off x="10631353" y="3331176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routes all frontend requests to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Lambda functions,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validates JWT tokens.</a:t>
            </a:r>
            <a:endParaRPr lang="en-US" sz="14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73EB7842-1F17-EA42-A24E-EC5D6FD5651B}"/>
              </a:ext>
            </a:extLst>
          </p:cNvPr>
          <p:cNvSpPr/>
          <p:nvPr/>
        </p:nvSpPr>
        <p:spPr>
          <a:xfrm>
            <a:off x="10366121" y="5722876"/>
            <a:ext cx="2984598" cy="373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AWS Lambda functions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handle business logic.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</a:rPr>
              <a:t>DynamoDB tables store 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</a:rPr>
              <a:t>all user data, partitioned</a:t>
            </a:r>
          </a:p>
          <a:p>
            <a:pPr marL="0" indent="0" algn="ctr">
              <a:lnSpc>
                <a:spcPts val="1650"/>
              </a:lnSpc>
              <a:buNone/>
            </a:pPr>
            <a:r>
              <a:rPr lang="en-GB" sz="1400" dirty="0">
                <a:solidFill>
                  <a:srgbClr val="E0D6DE"/>
                </a:solidFill>
                <a:latin typeface="Unbounded" pitchFamily="34" charset="0"/>
              </a:rPr>
              <a:t>by user for privacy.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803" y="590312"/>
            <a:ext cx="5676543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803" y="1583174"/>
            <a:ext cx="536734" cy="5367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2904" y="1710571"/>
            <a:ext cx="321647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Excellence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042904" y="2174677"/>
            <a:ext cx="6836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Next.js, Tailwind CSS, Chart.js for responsive UI and data visualization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803" y="3290768"/>
            <a:ext cx="536734" cy="53673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2904" y="3418165"/>
            <a:ext cx="3166824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Serverless Backend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042904" y="3882271"/>
            <a:ext cx="6836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Lambda with Node.js, API Gateway HTTP API for secure routing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7803" y="4998363"/>
            <a:ext cx="536734" cy="53673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2904" y="5125760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&amp; Auth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042904" y="5589865"/>
            <a:ext cx="6836093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DynamoDB NoSQL storage, AWS Cognito JWT authentication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803" y="6362581"/>
            <a:ext cx="536734" cy="53673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42904" y="6489978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CI/CD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042904" y="6954083"/>
            <a:ext cx="6836093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Amplify CI/CD, GitHub integration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8295" y="509349"/>
            <a:ext cx="4631293" cy="57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Journey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5" y="1458635"/>
            <a:ext cx="3159800" cy="19528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8295" y="3596640"/>
            <a:ext cx="252388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 NeoSpend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8295" y="3997166"/>
            <a:ext cx="31598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opens Amplify-hosted web app.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908" y="1458635"/>
            <a:ext cx="3159919" cy="19528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91908" y="3596640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Secure Login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5391908" y="3997166"/>
            <a:ext cx="315991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Cognito handles OAuth2 authentication.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2690" y="1458015"/>
            <a:ext cx="3159800" cy="19528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52690" y="3596020"/>
            <a:ext cx="2637234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Display</a:t>
            </a:r>
            <a:endParaRPr lang="en-US" sz="1800" dirty="0"/>
          </a:p>
        </p:txBody>
      </p:sp>
      <p:sp>
        <p:nvSpPr>
          <p:cNvPr id="11" name="Text 6"/>
          <p:cNvSpPr/>
          <p:nvPr/>
        </p:nvSpPr>
        <p:spPr>
          <a:xfrm>
            <a:off x="10352690" y="3996546"/>
            <a:ext cx="31598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Gateway loads user-specific data.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9394" y="4960263"/>
            <a:ext cx="3159919" cy="19528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19394" y="7098268"/>
            <a:ext cx="25423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Manage Expenses</a:t>
            </a:r>
            <a:endParaRPr lang="en-US" sz="1800" dirty="0"/>
          </a:p>
        </p:txBody>
      </p:sp>
      <p:sp>
        <p:nvSpPr>
          <p:cNvPr id="14" name="Text 8"/>
          <p:cNvSpPr/>
          <p:nvPr/>
        </p:nvSpPr>
        <p:spPr>
          <a:xfrm>
            <a:off x="8019394" y="7498794"/>
            <a:ext cx="315991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CRUD operations update data in DynamoDB.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8612" y="4960263"/>
            <a:ext cx="3159800" cy="195286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3058612" y="7098268"/>
            <a:ext cx="2315647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Insights &amp; Alerts</a:t>
            </a:r>
            <a:endParaRPr lang="en-US" sz="1800" dirty="0"/>
          </a:p>
        </p:txBody>
      </p:sp>
      <p:sp>
        <p:nvSpPr>
          <p:cNvPr id="17" name="Text 10"/>
          <p:cNvSpPr/>
          <p:nvPr/>
        </p:nvSpPr>
        <p:spPr>
          <a:xfrm>
            <a:off x="3058612" y="7498794"/>
            <a:ext cx="3159800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analytics and budget notifications.</a:t>
            </a:r>
            <a:endParaRPr lang="en-US" sz="1450" dirty="0"/>
          </a:p>
        </p:txBody>
      </p:sp>
      <p:pic>
        <p:nvPicPr>
          <p:cNvPr id="19" name="Picture 18" descr="A colorful arrow with dots&#10;&#10;AI-generated content may be incorrect.">
            <a:extLst>
              <a:ext uri="{FF2B5EF4-FFF2-40B4-BE49-F238E27FC236}">
                <a16:creationId xmlns:a16="http://schemas.microsoft.com/office/drawing/2014/main" id="{59A98296-8FC8-F647-B24B-2E42680AC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868744" y="1702916"/>
            <a:ext cx="1679565" cy="1679565"/>
          </a:xfrm>
          <a:prstGeom prst="rect">
            <a:avLst/>
          </a:prstGeom>
        </p:spPr>
      </p:pic>
      <p:pic>
        <p:nvPicPr>
          <p:cNvPr id="20" name="Picture 19" descr="A colorful arrow with dots&#10;&#10;AI-generated content may be incorrect.">
            <a:extLst>
              <a:ext uri="{FF2B5EF4-FFF2-40B4-BE49-F238E27FC236}">
                <a16:creationId xmlns:a16="http://schemas.microsoft.com/office/drawing/2014/main" id="{7B706267-B5D0-6392-4B4F-81BD68CF3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8673125" y="1681090"/>
            <a:ext cx="1679565" cy="1679565"/>
          </a:xfrm>
          <a:prstGeom prst="rect">
            <a:avLst/>
          </a:prstGeom>
        </p:spPr>
      </p:pic>
      <p:pic>
        <p:nvPicPr>
          <p:cNvPr id="21" name="Picture 20" descr="A colorful arrow with dots&#10;&#10;AI-generated content may be incorrect.">
            <a:extLst>
              <a:ext uri="{FF2B5EF4-FFF2-40B4-BE49-F238E27FC236}">
                <a16:creationId xmlns:a16="http://schemas.microsoft.com/office/drawing/2014/main" id="{1FA7B112-FDDA-D727-E1A6-624C441FA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6218412" y="5174907"/>
            <a:ext cx="1679565" cy="1679565"/>
          </a:xfrm>
          <a:prstGeom prst="rect">
            <a:avLst/>
          </a:prstGeom>
        </p:spPr>
      </p:pic>
      <p:pic>
        <p:nvPicPr>
          <p:cNvPr id="22" name="Picture 21" descr="A colorful arrow with dots&#10;&#10;AI-generated content may be incorrect.">
            <a:extLst>
              <a:ext uri="{FF2B5EF4-FFF2-40B4-BE49-F238E27FC236}">
                <a16:creationId xmlns:a16="http://schemas.microsoft.com/office/drawing/2014/main" id="{1D97E8B6-5B47-5CAE-71DA-052C40CBE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H="1">
            <a:off x="11478840" y="5174906"/>
            <a:ext cx="1679565" cy="1679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5007412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Feature Showcase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8" y="1514713"/>
            <a:ext cx="6474023" cy="647402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0228" y="1514713"/>
            <a:ext cx="401003" cy="401003"/>
          </a:xfrm>
          <a:prstGeom prst="roundRect">
            <a:avLst>
              <a:gd name="adj" fmla="val 66670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651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119348" y="1575911"/>
            <a:ext cx="299799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Interactive Dashboard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119348" y="2032397"/>
            <a:ext cx="589490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 stats, expense cards, budget progress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540228" y="2673906"/>
            <a:ext cx="401003" cy="401003"/>
          </a:xfrm>
          <a:prstGeom prst="roundRect">
            <a:avLst>
              <a:gd name="adj" fmla="val 66670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651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8" name="Text 5"/>
          <p:cNvSpPr/>
          <p:nvPr/>
        </p:nvSpPr>
        <p:spPr>
          <a:xfrm>
            <a:off x="8119348" y="2735104"/>
            <a:ext cx="2488525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Filtering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119348" y="3191589"/>
            <a:ext cx="589490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 dropdowns, date ranges, search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540228" y="3833098"/>
            <a:ext cx="401003" cy="401003"/>
          </a:xfrm>
          <a:prstGeom prst="roundRect">
            <a:avLst>
              <a:gd name="adj" fmla="val 66670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651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8119348" y="3894296"/>
            <a:ext cx="2576036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Real-Time Analytics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119348" y="4350782"/>
            <a:ext cx="589490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Daily, weekly, monthly spending trends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540228" y="4992291"/>
            <a:ext cx="401003" cy="401003"/>
          </a:xfrm>
          <a:prstGeom prst="roundRect">
            <a:avLst>
              <a:gd name="adj" fmla="val 66670"/>
            </a:avLst>
          </a:prstGeom>
          <a:solidFill>
            <a:srgbClr val="26262B"/>
          </a:solidFill>
          <a:ln w="7620">
            <a:solidFill>
              <a:srgbClr val="3F3F44"/>
            </a:solidFill>
            <a:prstDash val="solid"/>
          </a:ln>
          <a:effectLst>
            <a:outerShdw dist="16510" dir="2700000" algn="bl" rotWithShape="0">
              <a:srgbClr val="3F3F44">
                <a:alpha val="10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8119348" y="505348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Alert System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119348" y="5509974"/>
            <a:ext cx="589490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Persistent notifications for budget thresholds</a:t>
            </a:r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D83D9A-F447-DC73-657D-79EC15438F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730" r="16714"/>
          <a:stretch>
            <a:fillRect/>
          </a:stretch>
        </p:blipFill>
        <p:spPr>
          <a:xfrm>
            <a:off x="1062526" y="2689857"/>
            <a:ext cx="5524059" cy="40250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8033" y="338782"/>
            <a:ext cx="7122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Cost, Security &amp; Scalability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18376" y="5230518"/>
            <a:ext cx="3501509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 First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842962" y="587679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AWS Cognito OAuth2 &amp; JWT authentication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42962" y="6681891"/>
            <a:ext cx="3501509" cy="419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 data isolation per API call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42962" y="712063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API Gateway token validation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42962" y="75628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Zero direct database access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844028" y="5230518"/>
            <a:ext cx="35015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800" dirty="0">
                <a:solidFill>
                  <a:srgbClr val="7AF0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Infinite Scale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4844028" y="6024308"/>
            <a:ext cx="43821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Serverless auto-scaling architecture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844027" y="652655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Pay-per-use cost efficiency</a:t>
            </a:r>
            <a:endParaRPr lang="en-US" sz="16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96238C6-CCC8-D1F0-643A-3490421D4A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990538"/>
              </p:ext>
            </p:extLst>
          </p:nvPr>
        </p:nvGraphicFramePr>
        <p:xfrm>
          <a:off x="680775" y="1340147"/>
          <a:ext cx="7588626" cy="3581400"/>
        </p:xfrm>
        <a:graphic>
          <a:graphicData uri="http://schemas.openxmlformats.org/drawingml/2006/table">
            <a:tbl>
              <a:tblPr/>
              <a:tblGrid>
                <a:gridCol w="3064921">
                  <a:extLst>
                    <a:ext uri="{9D8B030D-6E8A-4147-A177-3AD203B41FA5}">
                      <a16:colId xmlns:a16="http://schemas.microsoft.com/office/drawing/2014/main" val="4206483257"/>
                    </a:ext>
                  </a:extLst>
                </a:gridCol>
                <a:gridCol w="4523705">
                  <a:extLst>
                    <a:ext uri="{9D8B030D-6E8A-4147-A177-3AD203B41FA5}">
                      <a16:colId xmlns:a16="http://schemas.microsoft.com/office/drawing/2014/main" val="1923915677"/>
                    </a:ext>
                  </a:extLst>
                </a:gridCol>
              </a:tblGrid>
              <a:tr h="31543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b="1" i="0" u="sng" dirty="0">
                          <a:effectLst/>
                          <a:latin typeface="DM Sans" pitchFamily="2" charset="0"/>
                        </a:rPr>
                        <a:t>Service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b="1" i="0" u="sng" dirty="0">
                          <a:effectLst/>
                          <a:latin typeface="DM Sans" pitchFamily="2" charset="0"/>
                        </a:rPr>
                        <a:t>Estimated Monthly Cost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80557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Cognito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 (within free tier)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458523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Amplify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$0–$3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22179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Lambda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 (within free tier)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826282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API Gateway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 (within free tier)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91064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DynamoDB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$0–$2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48162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S3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$0–$1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4911856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CloudWatch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i="0" dirty="0">
                          <a:effectLst/>
                          <a:latin typeface="DM Sans" pitchFamily="2" charset="0"/>
                        </a:rPr>
                        <a:t>$0–$1</a:t>
                      </a: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781691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600" i="0" dirty="0">
                        <a:effectLst/>
                        <a:latin typeface="DM Sans" pitchFamily="2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GB" sz="1600" i="0" dirty="0">
                        <a:effectLst/>
                        <a:latin typeface="DM Sans" pitchFamily="2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521922"/>
                  </a:ext>
                </a:extLst>
              </a:tr>
              <a:tr h="28491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b="1" i="0">
                          <a:effectLst/>
                          <a:latin typeface="DM Sans" pitchFamily="2" charset="0"/>
                        </a:rPr>
                        <a:t>Total</a:t>
                      </a:r>
                      <a:endParaRPr lang="en-GB" sz="1600" i="0">
                        <a:effectLst/>
                        <a:latin typeface="DM Sans" pitchFamily="2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GB" sz="1600" b="1" i="0" dirty="0">
                          <a:effectLst/>
                          <a:latin typeface="DM Sans" pitchFamily="2" charset="0"/>
                        </a:rPr>
                        <a:t>$0–$8/month</a:t>
                      </a:r>
                      <a:endParaRPr lang="en-GB" sz="1600" i="0" dirty="0">
                        <a:effectLst/>
                        <a:latin typeface="DM Sans" pitchFamily="2" charset="0"/>
                      </a:endParaRPr>
                    </a:p>
                  </a:txBody>
                  <a:tcPr marL="123825" marR="12382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522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60</TotalTime>
  <Words>403</Words>
  <Application>Microsoft Office PowerPoint</Application>
  <PresentationFormat>Custom</PresentationFormat>
  <Paragraphs>104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DM Sans</vt:lpstr>
      <vt:lpstr>Calibri Light</vt:lpstr>
      <vt:lpstr>Unbounded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Nishith Geedh</cp:lastModifiedBy>
  <cp:revision>12</cp:revision>
  <dcterms:created xsi:type="dcterms:W3CDTF">2025-09-10T10:29:04Z</dcterms:created>
  <dcterms:modified xsi:type="dcterms:W3CDTF">2025-09-10T11:47:57Z</dcterms:modified>
</cp:coreProperties>
</file>